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5B29E-3AF5-4E41-874F-47E17E4CDAF2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74031-AF7C-4509-AEA5-0AF8D0736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 fontScale="62500" lnSpcReduction="20000"/>
          </a:bodyPr>
          <a:lstStyle/>
          <a:p>
            <a:r>
              <a:rPr lang="ru-RU" sz="2600" dirty="0">
                <a:solidFill>
                  <a:schemeClr val="bg1"/>
                </a:solidFill>
              </a:rPr>
              <a:t>МБОУ «Марьинская средняя общеобразовательная школа»</a:t>
            </a:r>
          </a:p>
          <a:p>
            <a:r>
              <a:rPr lang="ru-RU" sz="2600" dirty="0">
                <a:solidFill>
                  <a:schemeClr val="bg1"/>
                </a:solidFill>
              </a:rPr>
              <a:t>Проект по математике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sz="5100" dirty="0">
                <a:solidFill>
                  <a:schemeClr val="bg1"/>
                </a:solidFill>
              </a:rPr>
              <a:t> </a:t>
            </a:r>
          </a:p>
          <a:p>
            <a:r>
              <a:rPr lang="ru-RU" sz="5800" dirty="0">
                <a:solidFill>
                  <a:schemeClr val="bg1"/>
                </a:solidFill>
              </a:rPr>
              <a:t>Вирусы и бактерии. (Геометрическая форма, расположение в пространстве, рост численности.)</a:t>
            </a:r>
          </a:p>
          <a:p>
            <a:r>
              <a:rPr lang="ru-RU" sz="5100" dirty="0">
                <a:solidFill>
                  <a:schemeClr val="bg1"/>
                </a:solidFill>
              </a:rPr>
              <a:t> </a:t>
            </a:r>
          </a:p>
          <a:p>
            <a:r>
              <a:rPr lang="ru-RU" sz="5100" dirty="0">
                <a:solidFill>
                  <a:schemeClr val="bg1"/>
                </a:solidFill>
              </a:rPr>
              <a:t>  </a:t>
            </a:r>
          </a:p>
          <a:p>
            <a:pPr algn="r"/>
            <a:r>
              <a:rPr lang="ru-RU" sz="2600" dirty="0">
                <a:solidFill>
                  <a:schemeClr val="bg1"/>
                </a:solidFill>
              </a:rPr>
              <a:t>Подготовила:</a:t>
            </a:r>
          </a:p>
          <a:p>
            <a:pPr algn="r"/>
            <a:r>
              <a:rPr lang="ru-RU" sz="2600" dirty="0">
                <a:solidFill>
                  <a:schemeClr val="bg1"/>
                </a:solidFill>
              </a:rPr>
              <a:t> Ермичева Марина Сергеевна, 10 класс,</a:t>
            </a:r>
          </a:p>
          <a:p>
            <a:pPr algn="r"/>
            <a:r>
              <a:rPr lang="ru-RU" sz="2600" dirty="0">
                <a:solidFill>
                  <a:schemeClr val="bg1"/>
                </a:solidFill>
              </a:rPr>
              <a:t>МБОУ «Марьинская средняя общеобразовательная школа», </a:t>
            </a:r>
          </a:p>
          <a:p>
            <a:pPr algn="r"/>
            <a:r>
              <a:rPr lang="ru-RU" sz="2600" dirty="0">
                <a:solidFill>
                  <a:schemeClr val="bg1"/>
                </a:solidFill>
              </a:rPr>
              <a:t>Руководитель: </a:t>
            </a:r>
          </a:p>
          <a:p>
            <a:pPr algn="r"/>
            <a:r>
              <a:rPr lang="ru-RU" sz="2600" dirty="0">
                <a:solidFill>
                  <a:schemeClr val="bg1"/>
                </a:solidFill>
              </a:rPr>
              <a:t>учитель математики Ермичева Наталья Николаевна</a:t>
            </a:r>
          </a:p>
          <a:p>
            <a:pPr algn="r"/>
            <a:r>
              <a:rPr lang="ru-RU" sz="2600" dirty="0">
                <a:solidFill>
                  <a:schemeClr val="bg1"/>
                </a:solidFill>
              </a:rPr>
              <a:t> 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sz="2600" dirty="0">
                <a:solidFill>
                  <a:schemeClr val="bg1"/>
                </a:solidFill>
              </a:rPr>
              <a:t>Марьино, 2014 г.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</a:t>
            </a:r>
            <a:r>
              <a:rPr lang="ru-RU" b="1" u="sng" dirty="0" smtClean="0">
                <a:solidFill>
                  <a:schemeClr val="bg1"/>
                </a:solidFill>
              </a:rPr>
              <a:t>Цель </a:t>
            </a:r>
            <a:r>
              <a:rPr lang="ru-RU" b="1" u="sng" dirty="0">
                <a:solidFill>
                  <a:schemeClr val="bg1"/>
                </a:solidFill>
              </a:rPr>
              <a:t>проекта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–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исследовать вирусы и бактерии с точки зрения математики, найти их непосредственную связь с этой наукой.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  </a:t>
            </a:r>
            <a:r>
              <a:rPr lang="ru-RU" b="1" u="sng" dirty="0" smtClean="0">
                <a:solidFill>
                  <a:schemeClr val="bg1"/>
                </a:solidFill>
              </a:rPr>
              <a:t>Задачи </a:t>
            </a:r>
            <a:r>
              <a:rPr lang="ru-RU" b="1" u="sng" dirty="0">
                <a:solidFill>
                  <a:schemeClr val="bg1"/>
                </a:solidFill>
              </a:rPr>
              <a:t>проекта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Изучить </a:t>
            </a:r>
            <a:r>
              <a:rPr lang="ru-RU" dirty="0">
                <a:solidFill>
                  <a:schemeClr val="bg1"/>
                </a:solidFill>
              </a:rPr>
              <a:t>геометрические формы отдельных представителей вирусов и бактерий;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Исследовать расположение в пространстве вирусов и бактерий;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Изучить рост численности, размеры особей, траектории движения.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>
                <a:solidFill>
                  <a:schemeClr val="bg1"/>
                </a:solidFill>
              </a:rPr>
              <a:t>Изучение </a:t>
            </a:r>
            <a:r>
              <a:rPr lang="ru-RU" sz="3600" dirty="0">
                <a:solidFill>
                  <a:schemeClr val="bg1"/>
                </a:solidFill>
              </a:rPr>
              <a:t>геометрических форм вирусов и </a:t>
            </a:r>
            <a:r>
              <a:rPr lang="ru-RU" sz="3600" dirty="0" smtClean="0">
                <a:solidFill>
                  <a:schemeClr val="bg1"/>
                </a:solidFill>
              </a:rPr>
              <a:t>бактерий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964488" cy="573325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</a:t>
            </a:r>
            <a:r>
              <a:rPr lang="ru-RU" sz="2800" dirty="0" smtClean="0">
                <a:solidFill>
                  <a:schemeClr val="bg1"/>
                </a:solidFill>
              </a:rPr>
              <a:t>Классифицируют </a:t>
            </a:r>
            <a:r>
              <a:rPr lang="ru-RU" sz="2800" dirty="0">
                <a:solidFill>
                  <a:schemeClr val="bg1"/>
                </a:solidFill>
              </a:rPr>
              <a:t>четыре морфологических типа капсидов вирусов: 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ru-RU" sz="2800" dirty="0" smtClean="0">
                <a:solidFill>
                  <a:schemeClr val="bg1"/>
                </a:solidFill>
              </a:rPr>
              <a:t>– спиральный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икосаэдрический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продолговатый, 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комплексный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Маришка\Desktop\проект мой\vi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5513" y="2564905"/>
            <a:ext cx="5568618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solidFill>
                  <a:schemeClr val="bg1"/>
                </a:solidFill>
              </a:rPr>
              <a:t>По </a:t>
            </a:r>
            <a:r>
              <a:rPr lang="ru-RU" sz="2800" dirty="0">
                <a:solidFill>
                  <a:schemeClr val="bg1"/>
                </a:solidFill>
              </a:rPr>
              <a:t>форме клеток </a:t>
            </a:r>
            <a:r>
              <a:rPr lang="ru-RU" sz="2800" dirty="0" smtClean="0">
                <a:solidFill>
                  <a:schemeClr val="bg1"/>
                </a:solidFill>
              </a:rPr>
              <a:t>бактерии </a:t>
            </a:r>
            <a:r>
              <a:rPr lang="ru-RU" sz="2800" dirty="0">
                <a:solidFill>
                  <a:schemeClr val="bg1"/>
                </a:solidFill>
              </a:rPr>
              <a:t>могут быть </a:t>
            </a:r>
          </a:p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    – округлыми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палочковидными,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извитыми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звёздчатыми</a:t>
            </a:r>
            <a:r>
              <a:rPr lang="ru-RU" sz="2800" dirty="0">
                <a:solidFill>
                  <a:schemeClr val="bg1"/>
                </a:solidFill>
              </a:rPr>
              <a:t>, 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тетраэдрическими, 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кубическими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– C- </a:t>
            </a:r>
            <a:r>
              <a:rPr lang="ru-RU" sz="2800" dirty="0">
                <a:solidFill>
                  <a:schemeClr val="bg1"/>
                </a:solidFill>
              </a:rPr>
              <a:t>или </a:t>
            </a:r>
            <a:r>
              <a:rPr lang="ru-RU" sz="2800" dirty="0" smtClean="0">
                <a:solidFill>
                  <a:schemeClr val="bg1"/>
                </a:solidFill>
              </a:rPr>
              <a:t>O-образными. 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http://hi-intel.ru/301/img/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780928"/>
            <a:ext cx="511256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>
                <a:solidFill>
                  <a:schemeClr val="bg1"/>
                </a:solidFill>
              </a:rPr>
              <a:t>Отдельные представители вирусов и </a:t>
            </a:r>
            <a:r>
              <a:rPr lang="ru-RU" sz="2800" dirty="0" smtClean="0">
                <a:solidFill>
                  <a:schemeClr val="bg1"/>
                </a:solidFill>
              </a:rPr>
              <a:t>бактерий</a:t>
            </a:r>
          </a:p>
          <a:p>
            <a:pPr algn="ctr">
              <a:buNone/>
            </a:pP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5" y="548677"/>
          <a:ext cx="8928990" cy="5976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98"/>
                <a:gridCol w="1958617"/>
                <a:gridCol w="1612979"/>
                <a:gridCol w="1785798"/>
                <a:gridCol w="1785798"/>
              </a:tblGrid>
              <a:tr h="6480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Тип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Структура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Сходство с математикой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в математике</a:t>
                      </a:r>
                      <a:endParaRPr lang="ru-RU" dirty="0"/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Вирус табачной мозаики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Спиральный капсид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Архимедова спираль</a:t>
                      </a:r>
                      <a:endParaRPr lang="ru-RU" dirty="0"/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Ротавирус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Икосаэдрический капсид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Сфера</a:t>
                      </a:r>
                      <a:endParaRPr lang="ru-RU" dirty="0"/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r>
                        <a:rPr lang="ru-RU" dirty="0" smtClean="0"/>
                        <a:t>Бактериофаг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Продолговатый капсид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Икосаэдр</a:t>
                      </a:r>
                      <a:endParaRPr lang="ru-RU" dirty="0"/>
                    </a:p>
                  </a:txBody>
                  <a:tcPr/>
                </a:tc>
              </a:tr>
              <a:tr h="1296144">
                <a:tc>
                  <a:txBody>
                    <a:bodyPr/>
                    <a:lstStyle/>
                    <a:p>
                      <a:r>
                        <a:rPr lang="ru-RU" dirty="0" smtClean="0"/>
                        <a:t>Стрептококк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Сферические</a:t>
                      </a:r>
                      <a:r>
                        <a:rPr lang="ru-RU" baseline="0" dirty="0" smtClean="0"/>
                        <a:t> формы – кокки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Шар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C:\Users\Маришка\Desktop\проект мой\967_html_4a787eef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268760"/>
            <a:ext cx="100811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Маришка\Desktop\проект мой\polar_spira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268760"/>
            <a:ext cx="12241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Маришка\Desktop\проект мой\rotavirus-c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2492896"/>
            <a:ext cx="128358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Маришка\Desktop\проект мой\0_66f6d_459059c6_L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2492896"/>
            <a:ext cx="115212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Маришка\Desktop\проект мой\Gallery_Image_705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3717032"/>
            <a:ext cx="100811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Маришка\Desktop\проект мой\i.jpg"/>
          <p:cNvPicPr/>
          <p:nvPr/>
        </p:nvPicPr>
        <p:blipFill>
          <a:blip r:embed="rId8" cstate="print">
            <a:lum bright="-10000"/>
          </a:blip>
          <a:srcRect/>
          <a:stretch>
            <a:fillRect/>
          </a:stretch>
        </p:blipFill>
        <p:spPr bwMode="auto">
          <a:xfrm>
            <a:off x="5796136" y="3789040"/>
            <a:ext cx="1211580" cy="115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Маришка\Desktop\проект мой\259087340-122941881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3928" y="5517232"/>
            <a:ext cx="144016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Маришка\Desktop\проект мой\Ball4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5373216"/>
            <a:ext cx="1168564" cy="10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5" y="188640"/>
          <a:ext cx="8928990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902"/>
                <a:gridCol w="2039130"/>
                <a:gridCol w="1666362"/>
                <a:gridCol w="1785798"/>
                <a:gridCol w="1785798"/>
              </a:tblGrid>
              <a:tr h="1296144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Кишечная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</a:rPr>
                        <a:t> палочка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Палочковидные формы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</a:rPr>
                        <a:t> – бациллы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Цилиндр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Спирохета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Извитые формы - спириллы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Синусоида (</a:t>
                      </a:r>
                      <a:r>
                        <a:rPr lang="en-US" dirty="0" smtClean="0"/>
                        <a:t>y=sin</a:t>
                      </a:r>
                      <a:r>
                        <a:rPr lang="en-US" baseline="0" dirty="0" smtClean="0"/>
                        <a:t> x)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C:\Users\Маришка\Desktop\проект мой\364x273_0xc0a8393c_1067878841370465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6"/>
            <a:ext cx="136815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Маришка\Desktop\проект мой\842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32656"/>
            <a:ext cx="12835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Маришка\Desktop\проект мой\treponem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700808"/>
            <a:ext cx="158417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Маришка\Desktop\проект мой\i009-001-2113959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628800"/>
            <a:ext cx="158417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1"/>
                </a:solidFill>
              </a:rPr>
              <a:t/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/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Изучение </a:t>
            </a:r>
            <a:r>
              <a:rPr lang="ru-RU" sz="3100" dirty="0" smtClean="0">
                <a:solidFill>
                  <a:schemeClr val="bg1"/>
                </a:solidFill>
              </a:rPr>
              <a:t>роста численности, размеров особей, траекторий движения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      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Движение </a:t>
            </a:r>
            <a:r>
              <a:rPr lang="ru-RU" sz="1800" dirty="0" smtClean="0">
                <a:solidFill>
                  <a:schemeClr val="bg1"/>
                </a:solidFill>
              </a:rPr>
              <a:t>бактерий происходит обычно при помощи так называемых жгутиков. Некоторые </a:t>
            </a:r>
            <a:r>
              <a:rPr lang="ru-RU" sz="1800" dirty="0" smtClean="0">
                <a:solidFill>
                  <a:schemeClr val="bg1"/>
                </a:solidFill>
              </a:rPr>
              <a:t>извитые </a:t>
            </a:r>
            <a:r>
              <a:rPr lang="ru-RU" sz="1800" dirty="0" smtClean="0">
                <a:solidFill>
                  <a:schemeClr val="bg1"/>
                </a:solidFill>
              </a:rPr>
              <a:t>бактерии, не имеющие жгутиков, передвигаются путем изгибания тела. Жгутики представляют собой тонкие нити, имеют большую длину, чем сама клетка. Толщина жгутиков 12-20 нм, длина 3-15 мкм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</a:p>
          <a:p>
            <a:pPr algn="ctr" fontAlgn="base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Скорость перемещения у разных бактерий различна. Наибо­лее подвижным считается холерный </a:t>
            </a:r>
            <a:r>
              <a:rPr lang="ru-RU" sz="1800" dirty="0" smtClean="0">
                <a:solidFill>
                  <a:schemeClr val="bg1"/>
                </a:solidFill>
              </a:rPr>
              <a:t>вибрион, </a:t>
            </a:r>
            <a:r>
              <a:rPr lang="ru-RU" sz="1800" dirty="0" smtClean="0">
                <a:solidFill>
                  <a:schemeClr val="bg1"/>
                </a:solidFill>
              </a:rPr>
              <a:t>который за 1 </a:t>
            </a:r>
            <a:r>
              <a:rPr lang="ru-RU" sz="1800" dirty="0" smtClean="0">
                <a:solidFill>
                  <a:schemeClr val="bg1"/>
                </a:solidFill>
              </a:rPr>
              <a:t>секунду </a:t>
            </a:r>
            <a:r>
              <a:rPr lang="ru-RU" sz="1800" dirty="0" smtClean="0">
                <a:solidFill>
                  <a:schemeClr val="bg1"/>
                </a:solidFill>
              </a:rPr>
              <a:t>проходит расстояние, в 15 раз превышающее длину его тела. Большая же часть бактерий за 1 секунду перемещается на расстояние, близкое длине их тела. Размеры большинства бактерий колеблются в пределах 0,5–5 микронов. (1 микрон ≈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0,001миллиметра)</a:t>
            </a: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C:\Users\Маришка\Desktop\проект мой\cholera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005064"/>
            <a:ext cx="36004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</a:t>
            </a:r>
            <a:r>
              <a:rPr lang="ru-RU" sz="1800" dirty="0" smtClean="0">
                <a:solidFill>
                  <a:schemeClr val="bg1"/>
                </a:solidFill>
              </a:rPr>
              <a:t>Расположение жгутиков на теле бактерии может быть различным : один жгутик на конце тела – </a:t>
            </a:r>
            <a:r>
              <a:rPr lang="ru-RU" sz="1800" dirty="0" err="1" smtClean="0">
                <a:solidFill>
                  <a:schemeClr val="bg1"/>
                </a:solidFill>
              </a:rPr>
              <a:t>бактерии-монотрихи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(А), пучок 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жгутиков на конце тела –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бактерии-лофотрихи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(</a:t>
            </a:r>
            <a:r>
              <a:rPr lang="en-US" sz="1800" dirty="0" smtClean="0">
                <a:solidFill>
                  <a:schemeClr val="bg1"/>
                </a:solidFill>
              </a:rPr>
              <a:t>B</a:t>
            </a:r>
            <a:r>
              <a:rPr lang="ru-RU" sz="1800" dirty="0" smtClean="0">
                <a:solidFill>
                  <a:schemeClr val="bg1"/>
                </a:solidFill>
              </a:rPr>
              <a:t>), жгутики расположены по всей поверхности тела </a:t>
            </a:r>
            <a:r>
              <a:rPr lang="en-US" sz="1800" dirty="0" smtClean="0">
                <a:solidFill>
                  <a:schemeClr val="bg1"/>
                </a:solidFill>
              </a:rPr>
              <a:t> –  </a:t>
            </a:r>
            <a:r>
              <a:rPr lang="ru-RU" sz="1800" dirty="0" err="1" smtClean="0">
                <a:solidFill>
                  <a:schemeClr val="bg1"/>
                </a:solidFill>
              </a:rPr>
              <a:t>бактерии-перитрихи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(D)</a:t>
            </a:r>
            <a:r>
              <a:rPr lang="ru-RU" sz="1800" dirty="0" smtClean="0">
                <a:solidFill>
                  <a:schemeClr val="bg1"/>
                </a:solidFill>
              </a:rPr>
              <a:t> у кишечной палочки, протея и др. </a:t>
            </a:r>
            <a:r>
              <a:rPr lang="ru-RU" sz="1800" dirty="0" err="1" smtClean="0">
                <a:solidFill>
                  <a:schemeClr val="bg1"/>
                </a:solidFill>
              </a:rPr>
              <a:t>Амфитрихи</a:t>
            </a:r>
            <a:r>
              <a:rPr lang="ru-RU" sz="1800" dirty="0" smtClean="0">
                <a:solidFill>
                  <a:schemeClr val="bg1"/>
                </a:solidFill>
              </a:rPr>
              <a:t> имеют по одному жгутику или пучку жгутиков на противоположных концах клетки</a:t>
            </a:r>
            <a:r>
              <a:rPr lang="en-US" sz="1800" dirty="0" smtClean="0">
                <a:solidFill>
                  <a:schemeClr val="bg1"/>
                </a:solidFill>
              </a:rPr>
              <a:t> (C) </a:t>
            </a:r>
            <a:endParaRPr lang="ru-RU" sz="1800" dirty="0"/>
          </a:p>
        </p:txBody>
      </p:sp>
      <p:pic>
        <p:nvPicPr>
          <p:cNvPr id="4" name="Рисунок 3" descr="C:\Users\Маришка\Desktop\проект мой\bacterial_flagella_wikicommon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204864"/>
            <a:ext cx="362007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      </a:t>
            </a:r>
            <a:r>
              <a:rPr lang="ru-RU" sz="2000" dirty="0" smtClean="0">
                <a:solidFill>
                  <a:schemeClr val="bg1"/>
                </a:solidFill>
              </a:rPr>
              <a:t>Скорость </a:t>
            </a:r>
            <a:r>
              <a:rPr lang="ru-RU" sz="2000" dirty="0" smtClean="0">
                <a:solidFill>
                  <a:schemeClr val="bg1"/>
                </a:solidFill>
              </a:rPr>
              <a:t>деления бактериальной клетки при благоприятных условиях очень велика и составляет около 30 минут. Вновь образовавшиеся из одной две клетки через следующие 30 </a:t>
            </a:r>
            <a:r>
              <a:rPr lang="ru-RU" sz="2000" dirty="0" smtClean="0">
                <a:solidFill>
                  <a:schemeClr val="bg1"/>
                </a:solidFill>
              </a:rPr>
              <a:t>минут</a:t>
            </a:r>
            <a:r>
              <a:rPr lang="ru-RU" sz="2000" dirty="0" smtClean="0">
                <a:solidFill>
                  <a:schemeClr val="bg1"/>
                </a:solidFill>
              </a:rPr>
              <a:t>, в свою очередь, образуют четыре клетки и т. д. Если бы все бактерии остались живыми, то через сутки они </a:t>
            </a:r>
            <a:r>
              <a:rPr lang="ru-RU" sz="2000" dirty="0" smtClean="0">
                <a:solidFill>
                  <a:schemeClr val="bg1"/>
                </a:solidFill>
              </a:rPr>
              <a:t>сплошным </a:t>
            </a:r>
            <a:r>
              <a:rPr lang="ru-RU" sz="2000" dirty="0" smtClean="0">
                <a:solidFill>
                  <a:schemeClr val="bg1"/>
                </a:solidFill>
              </a:rPr>
              <a:t>слоем покрыли бы весь земной шар. Однако этого не </a:t>
            </a:r>
            <a:r>
              <a:rPr lang="ru-RU" sz="2000" dirty="0" smtClean="0">
                <a:solidFill>
                  <a:schemeClr val="bg1"/>
                </a:solidFill>
              </a:rPr>
              <a:t>происходит</a:t>
            </a:r>
            <a:r>
              <a:rPr lang="ru-RU" sz="2000" dirty="0" smtClean="0">
                <a:solidFill>
                  <a:schemeClr val="bg1"/>
                </a:solidFill>
              </a:rPr>
              <a:t>, поскольку большая часть бактерий погибает вследствие неблагоприятных условий внешней среды: недостатка питания и влаги, колебаний температуры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Маришка\Desktop\проект мой\30bee3c06553b926ecf34f98e60_pr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514132"/>
            <a:ext cx="5907782" cy="3995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83B371E-3542-4FF3-82F3-87D444E79B2D}"/>
</file>

<file path=customXml/itemProps2.xml><?xml version="1.0" encoding="utf-8"?>
<ds:datastoreItem xmlns:ds="http://schemas.openxmlformats.org/officeDocument/2006/customXml" ds:itemID="{209009F6-8A29-4740-BBA2-8F012E3E30C9}"/>
</file>

<file path=customXml/itemProps3.xml><?xml version="1.0" encoding="utf-8"?>
<ds:datastoreItem xmlns:ds="http://schemas.openxmlformats.org/officeDocument/2006/customXml" ds:itemID="{95B4BE25-636D-4E7A-AF97-CCAD6A5DBE48}"/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255</Words>
  <Application>Microsoft Office PowerPoint</Application>
  <PresentationFormat>Экран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  Изучение геометрических форм вирусов и бактерий </vt:lpstr>
      <vt:lpstr>Слайд 4</vt:lpstr>
      <vt:lpstr>Слайд 5</vt:lpstr>
      <vt:lpstr>Слайд 6</vt:lpstr>
      <vt:lpstr>  Изучение роста численности, размеров особей, траекторий движения 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Маришка</dc:creator>
  <cp:lastModifiedBy>Маришка</cp:lastModifiedBy>
  <cp:revision>8</cp:revision>
  <dcterms:created xsi:type="dcterms:W3CDTF">2014-03-02T06:53:50Z</dcterms:created>
  <dcterms:modified xsi:type="dcterms:W3CDTF">2014-03-06T14:06:58Z</dcterms:modified>
</cp:coreProperties>
</file>